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5" r:id="rId1"/>
  </p:sldMasterIdLst>
  <p:notesMasterIdLst>
    <p:notesMasterId r:id="rId13"/>
  </p:notesMasterIdLst>
  <p:sldIdLst>
    <p:sldId id="256" r:id="rId2"/>
    <p:sldId id="262" r:id="rId3"/>
    <p:sldId id="259" r:id="rId4"/>
    <p:sldId id="260" r:id="rId5"/>
    <p:sldId id="258" r:id="rId6"/>
    <p:sldId id="261" r:id="rId7"/>
    <p:sldId id="265" r:id="rId8"/>
    <p:sldId id="267" r:id="rId9"/>
    <p:sldId id="268" r:id="rId10"/>
    <p:sldId id="263" r:id="rId11"/>
    <p:sldId id="269" r:id="rId1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2529" autoAdjust="0"/>
  </p:normalViewPr>
  <p:slideViewPr>
    <p:cSldViewPr snapToGrid="0" snapToObjects="1">
      <p:cViewPr>
        <p:scale>
          <a:sx n="81" d="100"/>
          <a:sy n="81" d="100"/>
        </p:scale>
        <p:origin x="-1552" y="-15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notesMaster" Target="notesMasters/notesMaster1.xml"/><Relationship Id="rId14" Type="http://schemas.openxmlformats.org/officeDocument/2006/relationships/printerSettings" Target="printerSettings/printerSettings1.bin"/><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 Id="rId1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C741C2C-70DC-7C4C-8EE6-C405569C49AD}" type="datetimeFigureOut">
              <a:rPr lang="en-US" smtClean="0"/>
              <a:t>10/29/14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BB39310-1D86-124F-8FB5-98D1B9617396}" type="slidenum">
              <a:rPr lang="en-US" smtClean="0"/>
              <a:t>‹#›</a:t>
            </a:fld>
            <a:endParaRPr lang="en-US"/>
          </a:p>
        </p:txBody>
      </p:sp>
    </p:spTree>
    <p:extLst>
      <p:ext uri="{BB962C8B-B14F-4D97-AF65-F5344CB8AC3E}">
        <p14:creationId xmlns:p14="http://schemas.microsoft.com/office/powerpoint/2010/main" val="373560443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bloated trusts are clearly in charge.  Congress was all too willing to do the bidding of</a:t>
            </a:r>
            <a:r>
              <a:rPr lang="en-US" baseline="0" dirty="0" smtClean="0"/>
              <a:t> corporate interest.</a:t>
            </a:r>
          </a:p>
          <a:p>
            <a:r>
              <a:rPr lang="en-US" baseline="0" dirty="0" smtClean="0"/>
              <a:t>Note too the bitter conclusion that big business has subverted American democracy.</a:t>
            </a:r>
          </a:p>
          <a:p>
            <a:r>
              <a:rPr lang="en-US" baseline="0" dirty="0" smtClean="0"/>
              <a:t>Sherman Anti-Trust Act (1890) seemed to verify this conclusion. Originally proposed as a law that empowered the Justice </a:t>
            </a:r>
            <a:r>
              <a:rPr lang="en-US" baseline="0" dirty="0" err="1" smtClean="0"/>
              <a:t>Dept</a:t>
            </a:r>
            <a:r>
              <a:rPr lang="en-US" baseline="0" dirty="0" smtClean="0"/>
              <a:t> to prosecute any illegal contract, combination, or conspiracy among corporations that was designed to eliminate competition or in any way restrain free trade.  In other word the act made trust illegal.  But months of lobbying by corporate influence Congress to word the final version of the act so vaguely that it was essential unenforceable,  As a result the justice </a:t>
            </a:r>
            <a:r>
              <a:rPr lang="en-US" baseline="0" dirty="0" err="1" smtClean="0"/>
              <a:t>dept</a:t>
            </a:r>
            <a:r>
              <a:rPr lang="en-US" baseline="0" dirty="0" smtClean="0"/>
              <a:t> only prosecuted only 18 antitrust cases between 1890-1904.</a:t>
            </a:r>
            <a:endParaRPr lang="en-US" dirty="0"/>
          </a:p>
        </p:txBody>
      </p:sp>
      <p:sp>
        <p:nvSpPr>
          <p:cNvPr id="4" name="Slide Number Placeholder 3"/>
          <p:cNvSpPr>
            <a:spLocks noGrp="1"/>
          </p:cNvSpPr>
          <p:nvPr>
            <p:ph type="sldNum" sz="quarter" idx="10"/>
          </p:nvPr>
        </p:nvSpPr>
        <p:spPr/>
        <p:txBody>
          <a:bodyPr/>
          <a:lstStyle/>
          <a:p>
            <a:fld id="{DBB39310-1D86-124F-8FB5-98D1B9617396}" type="slidenum">
              <a:rPr lang="en-US" smtClean="0"/>
              <a:t>2</a:t>
            </a:fld>
            <a:endParaRPr lang="en-US"/>
          </a:p>
        </p:txBody>
      </p:sp>
    </p:spTree>
    <p:extLst>
      <p:ext uri="{BB962C8B-B14F-4D97-AF65-F5344CB8AC3E}">
        <p14:creationId xmlns:p14="http://schemas.microsoft.com/office/powerpoint/2010/main" val="22685727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37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endParaRPr lang="en-US">
              <a:latin typeface="Calibri" charset="0"/>
            </a:endParaRPr>
          </a:p>
        </p:txBody>
      </p:sp>
      <p:sp>
        <p:nvSpPr>
          <p:cNvPr id="4" name="Slide Number Placeholder 3"/>
          <p:cNvSpPr>
            <a:spLocks noGrp="1"/>
          </p:cNvSpPr>
          <p:nvPr>
            <p:ph type="sldNum" sz="quarter" idx="5"/>
          </p:nvPr>
        </p:nvSpPr>
        <p:spPr/>
        <p:txBody>
          <a:bodyPr/>
          <a:lstStyle/>
          <a:p>
            <a:pPr>
              <a:defRPr/>
            </a:pPr>
            <a:fld id="{1F9B3FB2-ADC3-CE45-97CE-BC04B30BA937}" type="slidenum">
              <a:rPr lang="en-US"/>
              <a:pPr>
                <a:defRPr/>
              </a:pPr>
              <a:t>6</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 Id="rId3"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 Id="rId3"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 Id="rId3"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891821" y="5617774"/>
            <a:ext cx="7382935"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89952" y="1016990"/>
            <a:ext cx="7179733" cy="4831643"/>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90600" y="1009650"/>
            <a:ext cx="7179733" cy="4831643"/>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769521" y="702069"/>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7855433" y="749720"/>
            <a:ext cx="566928" cy="566928"/>
          </a:xfrm>
          <a:prstGeom prst="rect">
            <a:avLst/>
          </a:prstGeom>
          <a:noFill/>
        </p:spPr>
      </p:pic>
      <p:sp>
        <p:nvSpPr>
          <p:cNvPr id="2" name="Title 1"/>
          <p:cNvSpPr>
            <a:spLocks noGrp="1"/>
          </p:cNvSpPr>
          <p:nvPr>
            <p:ph type="ctrTitle"/>
          </p:nvPr>
        </p:nvSpPr>
        <p:spPr>
          <a:xfrm>
            <a:off x="1727201" y="1794935"/>
            <a:ext cx="5723468" cy="1828090"/>
          </a:xfrm>
        </p:spPr>
        <p:txBody>
          <a:bodyPr anchor="b">
            <a:normAutofit/>
          </a:bodyPr>
          <a:lstStyle>
            <a:lvl1pPr>
              <a:defRPr sz="4800"/>
            </a:lvl1pPr>
          </a:lstStyle>
          <a:p>
            <a:r>
              <a:rPr lang="en-US" smtClean="0"/>
              <a:t>Click to edit Master title style</a:t>
            </a:r>
            <a:endParaRPr lang="en-US"/>
          </a:p>
        </p:txBody>
      </p:sp>
      <p:sp>
        <p:nvSpPr>
          <p:cNvPr id="3" name="Subtitle 2"/>
          <p:cNvSpPr>
            <a:spLocks noGrp="1"/>
          </p:cNvSpPr>
          <p:nvPr>
            <p:ph type="subTitle" idx="1"/>
          </p:nvPr>
        </p:nvSpPr>
        <p:spPr>
          <a:xfrm>
            <a:off x="1727200" y="3736622"/>
            <a:ext cx="5712179" cy="15240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6770676" y="5357592"/>
            <a:ext cx="1213821" cy="365125"/>
          </a:xfrm>
        </p:spPr>
        <p:txBody>
          <a:bodyPr/>
          <a:lstStyle/>
          <a:p>
            <a:fld id="{F7967340-47EC-784A-A7EF-B31DAED47194}" type="datetimeFigureOut">
              <a:rPr lang="en-US" smtClean="0"/>
              <a:t>10/29/14</a:t>
            </a:fld>
            <a:endParaRPr lang="en-US"/>
          </a:p>
        </p:txBody>
      </p:sp>
      <p:sp>
        <p:nvSpPr>
          <p:cNvPr id="5" name="Footer Placeholder 4"/>
          <p:cNvSpPr>
            <a:spLocks noGrp="1"/>
          </p:cNvSpPr>
          <p:nvPr>
            <p:ph type="ftr" sz="quarter" idx="11"/>
          </p:nvPr>
        </p:nvSpPr>
        <p:spPr>
          <a:xfrm>
            <a:off x="1174044" y="5357592"/>
            <a:ext cx="5034845" cy="365125"/>
          </a:xfrm>
        </p:spPr>
        <p:txBody>
          <a:bodyPr/>
          <a:lstStyle/>
          <a:p>
            <a:endParaRPr lang="en-US"/>
          </a:p>
        </p:txBody>
      </p:sp>
      <p:sp>
        <p:nvSpPr>
          <p:cNvPr id="6" name="Slide Number Placeholder 5"/>
          <p:cNvSpPr>
            <a:spLocks noGrp="1"/>
          </p:cNvSpPr>
          <p:nvPr>
            <p:ph type="sldNum" sz="quarter" idx="12"/>
          </p:nvPr>
        </p:nvSpPr>
        <p:spPr>
          <a:xfrm>
            <a:off x="6213930" y="5357592"/>
            <a:ext cx="554023" cy="365125"/>
          </a:xfrm>
        </p:spPr>
        <p:txBody>
          <a:bodyPr/>
          <a:lstStyle>
            <a:lvl1pPr algn="ctr">
              <a:defRPr/>
            </a:lvl1pPr>
          </a:lstStyle>
          <a:p>
            <a:fld id="{2754ED01-E2A0-4C1E-8E21-014B9904157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967340-47EC-784A-A7EF-B31DAED47194}" type="datetimeFigureOut">
              <a:rPr lang="en-US" smtClean="0"/>
              <a:t>10/29/14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995833-6646-FE4B-AB46-CA1B33CB96B4}"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925690"/>
            <a:ext cx="1430867" cy="4763911"/>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8221" y="1106312"/>
            <a:ext cx="5178779" cy="440266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967340-47EC-784A-A7EF-B31DAED47194}" type="datetimeFigureOut">
              <a:rPr lang="en-US" smtClean="0"/>
              <a:t>10/29/14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995833-6646-FE4B-AB46-CA1B33CB96B4}"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301625" y="228600"/>
            <a:ext cx="854075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301625" y="1600200"/>
            <a:ext cx="4194175" cy="21732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194175" cy="21732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301625" y="3925888"/>
            <a:ext cx="4194175" cy="2173287"/>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25888"/>
            <a:ext cx="4194175" cy="2173287"/>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54"/>
          <p:cNvSpPr>
            <a:spLocks noGrp="1" noChangeArrowheads="1"/>
          </p:cNvSpPr>
          <p:nvPr>
            <p:ph type="dt" sz="half" idx="10"/>
          </p:nvPr>
        </p:nvSpPr>
        <p:spPr>
          <a:xfrm>
            <a:off x="301625" y="6245225"/>
            <a:ext cx="2289175" cy="476250"/>
          </a:xfrm>
        </p:spPr>
        <p:txBody>
          <a:bodyPr/>
          <a:lstStyle>
            <a:lvl1pPr>
              <a:defRPr/>
            </a:lvl1pPr>
          </a:lstStyle>
          <a:p>
            <a:pPr>
              <a:defRPr/>
            </a:pPr>
            <a:endParaRPr lang="en-US"/>
          </a:p>
        </p:txBody>
      </p:sp>
      <p:sp>
        <p:nvSpPr>
          <p:cNvPr id="8" name="Rectangle 155"/>
          <p:cNvSpPr>
            <a:spLocks noGrp="1" noChangeArrowheads="1"/>
          </p:cNvSpPr>
          <p:nvPr>
            <p:ph type="ftr" sz="quarter" idx="11"/>
          </p:nvPr>
        </p:nvSpPr>
        <p:spPr>
          <a:xfrm>
            <a:off x="3124200" y="6245225"/>
            <a:ext cx="2895600" cy="476250"/>
          </a:xfrm>
        </p:spPr>
        <p:txBody>
          <a:bodyPr/>
          <a:lstStyle>
            <a:lvl1pPr>
              <a:defRPr/>
            </a:lvl1pPr>
          </a:lstStyle>
          <a:p>
            <a:pPr>
              <a:defRPr/>
            </a:pPr>
            <a:endParaRPr lang="en-US"/>
          </a:p>
        </p:txBody>
      </p:sp>
      <p:sp>
        <p:nvSpPr>
          <p:cNvPr id="9" name="Rectangle 156"/>
          <p:cNvSpPr>
            <a:spLocks noGrp="1" noChangeArrowheads="1"/>
          </p:cNvSpPr>
          <p:nvPr>
            <p:ph type="sldNum" sz="quarter" idx="12"/>
          </p:nvPr>
        </p:nvSpPr>
        <p:spPr>
          <a:xfrm>
            <a:off x="6553200" y="6245225"/>
            <a:ext cx="2289175" cy="476250"/>
          </a:xfrm>
        </p:spPr>
        <p:txBody>
          <a:bodyPr/>
          <a:lstStyle>
            <a:lvl1pPr>
              <a:defRPr/>
            </a:lvl1pPr>
          </a:lstStyle>
          <a:p>
            <a:pPr>
              <a:defRPr/>
            </a:pPr>
            <a:fld id="{7A6EA106-E5B0-3342-8A4B-A2491EC10653}" type="slidenum">
              <a:rPr lang="en-US"/>
              <a:pPr>
                <a:defRPr/>
              </a:pPr>
              <a:t>‹#›</a:t>
            </a:fld>
            <a:endParaRPr lang="en-US"/>
          </a:p>
        </p:txBody>
      </p:sp>
    </p:spTree>
    <p:extLst>
      <p:ext uri="{BB962C8B-B14F-4D97-AF65-F5344CB8AC3E}">
        <p14:creationId xmlns:p14="http://schemas.microsoft.com/office/powerpoint/2010/main" val="11088408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01625" y="228600"/>
            <a:ext cx="854075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01625" y="1600200"/>
            <a:ext cx="4194175" cy="44989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194175" cy="2173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25888"/>
            <a:ext cx="4194175" cy="21732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154"/>
          <p:cNvSpPr>
            <a:spLocks noGrp="1" noChangeArrowheads="1"/>
          </p:cNvSpPr>
          <p:nvPr>
            <p:ph type="dt" sz="half" idx="10"/>
          </p:nvPr>
        </p:nvSpPr>
        <p:spPr/>
        <p:txBody>
          <a:bodyPr/>
          <a:lstStyle>
            <a:lvl1pPr>
              <a:defRPr/>
            </a:lvl1pPr>
          </a:lstStyle>
          <a:p>
            <a:pPr>
              <a:defRPr/>
            </a:pPr>
            <a:endParaRPr lang="en-US"/>
          </a:p>
        </p:txBody>
      </p:sp>
      <p:sp>
        <p:nvSpPr>
          <p:cNvPr id="7" name="Rectangle 155"/>
          <p:cNvSpPr>
            <a:spLocks noGrp="1" noChangeArrowheads="1"/>
          </p:cNvSpPr>
          <p:nvPr>
            <p:ph type="ftr" sz="quarter" idx="11"/>
          </p:nvPr>
        </p:nvSpPr>
        <p:spPr/>
        <p:txBody>
          <a:bodyPr/>
          <a:lstStyle>
            <a:lvl1pPr>
              <a:defRPr/>
            </a:lvl1pPr>
          </a:lstStyle>
          <a:p>
            <a:pPr>
              <a:defRPr/>
            </a:pPr>
            <a:endParaRPr lang="en-US"/>
          </a:p>
        </p:txBody>
      </p:sp>
      <p:sp>
        <p:nvSpPr>
          <p:cNvPr id="8" name="Rectangle 156"/>
          <p:cNvSpPr>
            <a:spLocks noGrp="1" noChangeArrowheads="1"/>
          </p:cNvSpPr>
          <p:nvPr>
            <p:ph type="sldNum" sz="quarter" idx="12"/>
          </p:nvPr>
        </p:nvSpPr>
        <p:spPr/>
        <p:txBody>
          <a:bodyPr/>
          <a:lstStyle>
            <a:lvl1pPr>
              <a:defRPr/>
            </a:lvl1pPr>
          </a:lstStyle>
          <a:p>
            <a:pPr>
              <a:defRPr/>
            </a:pPr>
            <a:fld id="{A795C5BD-C73E-5B4F-B7A0-1ED4F8850491}" type="slidenum">
              <a:rPr lang="en-US"/>
              <a:pPr>
                <a:defRPr/>
              </a:pPr>
              <a:t>‹#›</a:t>
            </a:fld>
            <a:endParaRPr lang="en-US"/>
          </a:p>
        </p:txBody>
      </p:sp>
    </p:spTree>
    <p:extLst>
      <p:ext uri="{BB962C8B-B14F-4D97-AF65-F5344CB8AC3E}">
        <p14:creationId xmlns:p14="http://schemas.microsoft.com/office/powerpoint/2010/main" val="13635653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967340-47EC-784A-A7EF-B31DAED47194}" type="datetimeFigureOut">
              <a:rPr lang="en-US" smtClean="0"/>
              <a:t>10/29/14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995833-6646-FE4B-AB46-CA1B33CB96B4}"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4979" y="2239430"/>
            <a:ext cx="6254044" cy="1362075"/>
          </a:xfrm>
        </p:spPr>
        <p:txBody>
          <a:bodyPr anchor="b"/>
          <a:lstStyle>
            <a:lvl1pPr algn="ctr">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456267" y="3725334"/>
            <a:ext cx="6231467" cy="1309511"/>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7967340-47EC-784A-A7EF-B31DAED47194}" type="datetimeFigureOut">
              <a:rPr lang="en-US" smtClean="0"/>
              <a:t>10/29/14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995833-6646-FE4B-AB46-CA1B33CB96B4}"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F7967340-47EC-784A-A7EF-B31DAED47194}" type="datetimeFigureOut">
              <a:rPr lang="en-US" smtClean="0"/>
              <a:t>10/29/14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995833-6646-FE4B-AB46-CA1B33CB96B4}" type="slidenum">
              <a:rPr lang="en-US" smtClean="0"/>
              <a:t>‹#›</a:t>
            </a:fld>
            <a:endParaRPr lang="en-US"/>
          </a:p>
        </p:txBody>
      </p:sp>
      <p:sp>
        <p:nvSpPr>
          <p:cNvPr id="9" name="Content Placeholder 8"/>
          <p:cNvSpPr>
            <a:spLocks noGrp="1"/>
          </p:cNvSpPr>
          <p:nvPr>
            <p:ph sz="quarter" idx="13"/>
          </p:nvPr>
        </p:nvSpPr>
        <p:spPr>
          <a:xfrm>
            <a:off x="1298448" y="2121407"/>
            <a:ext cx="3200400" cy="360273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63440" y="2119313"/>
            <a:ext cx="3200400" cy="3605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557869" y="2122312"/>
            <a:ext cx="2939521" cy="820208"/>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910669" y="2122311"/>
            <a:ext cx="2944368" cy="822960"/>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F7967340-47EC-784A-A7EF-B31DAED47194}" type="datetimeFigureOut">
              <a:rPr lang="en-US" smtClean="0"/>
              <a:t>10/29/14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7995833-6646-FE4B-AB46-CA1B33CB96B4}" type="slidenum">
              <a:rPr lang="en-US" smtClean="0"/>
              <a:t>‹#›</a:t>
            </a:fld>
            <a:endParaRPr lang="en-US"/>
          </a:p>
        </p:txBody>
      </p:sp>
      <p:sp>
        <p:nvSpPr>
          <p:cNvPr id="11" name="Content Placeholder 10"/>
          <p:cNvSpPr>
            <a:spLocks noGrp="1"/>
          </p:cNvSpPr>
          <p:nvPr>
            <p:ph sz="quarter" idx="13"/>
          </p:nvPr>
        </p:nvSpPr>
        <p:spPr>
          <a:xfrm>
            <a:off x="1298448" y="2944368"/>
            <a:ext cx="3227832" cy="27797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45151" y="2944813"/>
            <a:ext cx="3227832" cy="27797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7967340-47EC-784A-A7EF-B31DAED47194}" type="datetimeFigureOut">
              <a:rPr lang="en-US" smtClean="0"/>
              <a:t>10/29/14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7995833-6646-FE4B-AB46-CA1B33CB96B4}"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7967340-47EC-784A-A7EF-B31DAED47194}" type="datetimeFigureOut">
              <a:rPr lang="en-US" smtClean="0"/>
              <a:t>10/29/14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7995833-6646-FE4B-AB46-CA1B33CB96B4}"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Freeform 1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rot="60000">
            <a:off x="4471416" y="603504"/>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21540000">
            <a:off x="749808" y="576072"/>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9"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8976" y="2020042"/>
            <a:ext cx="3064827" cy="1503037"/>
          </a:xfrm>
        </p:spPr>
        <p:txBody>
          <a:bodyPr anchor="b">
            <a:normAutofit/>
          </a:bodyPr>
          <a:lstStyle>
            <a:lvl1pPr algn="ctr">
              <a:defRPr sz="2400" b="0"/>
            </a:lvl1pPr>
          </a:lstStyle>
          <a:p>
            <a:r>
              <a:rPr lang="en-US" smtClean="0"/>
              <a:t>Click to edit Master title style</a:t>
            </a:r>
            <a:endParaRPr lang="en-US"/>
          </a:p>
        </p:txBody>
      </p:sp>
      <p:sp>
        <p:nvSpPr>
          <p:cNvPr id="3" name="Content Placeholder 2"/>
          <p:cNvSpPr>
            <a:spLocks noGrp="1"/>
          </p:cNvSpPr>
          <p:nvPr>
            <p:ph idx="1"/>
          </p:nvPr>
        </p:nvSpPr>
        <p:spPr>
          <a:xfrm rot="60000">
            <a:off x="4854291" y="1150993"/>
            <a:ext cx="3020792" cy="4625489"/>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rot="-60000">
            <a:off x="1148125" y="3623748"/>
            <a:ext cx="3048891" cy="2100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rot="60000">
            <a:off x="6341698" y="5885672"/>
            <a:ext cx="1213821" cy="365125"/>
          </a:xfrm>
        </p:spPr>
        <p:txBody>
          <a:bodyPr/>
          <a:lstStyle/>
          <a:p>
            <a:fld id="{F7967340-47EC-784A-A7EF-B31DAED47194}" type="datetimeFigureOut">
              <a:rPr lang="en-US" smtClean="0"/>
              <a:t>10/29/14</a:t>
            </a:fld>
            <a:endParaRPr lang="en-US"/>
          </a:p>
        </p:txBody>
      </p:sp>
      <p:sp>
        <p:nvSpPr>
          <p:cNvPr id="6" name="Footer Placeholder 5"/>
          <p:cNvSpPr>
            <a:spLocks noGrp="1"/>
          </p:cNvSpPr>
          <p:nvPr>
            <p:ph type="ftr" sz="quarter" idx="11"/>
          </p:nvPr>
        </p:nvSpPr>
        <p:spPr>
          <a:xfrm rot="-60000">
            <a:off x="914554" y="5829261"/>
            <a:ext cx="3522607" cy="365125"/>
          </a:xfrm>
        </p:spPr>
        <p:txBody>
          <a:bodyPr/>
          <a:lstStyle/>
          <a:p>
            <a:endParaRPr lang="en-US"/>
          </a:p>
        </p:txBody>
      </p:sp>
      <p:sp>
        <p:nvSpPr>
          <p:cNvPr id="7" name="Slide Number Placeholder 6"/>
          <p:cNvSpPr>
            <a:spLocks noGrp="1"/>
          </p:cNvSpPr>
          <p:nvPr>
            <p:ph type="sldNum" sz="quarter" idx="12"/>
          </p:nvPr>
        </p:nvSpPr>
        <p:spPr>
          <a:xfrm rot="60000">
            <a:off x="7557313" y="5896961"/>
            <a:ext cx="554023" cy="365125"/>
          </a:xfrm>
        </p:spPr>
        <p:txBody>
          <a:bodyPr/>
          <a:lstStyle/>
          <a:p>
            <a:fld id="{2754ED01-E2A0-4C1E-8E21-014B99041579}"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Freeform 3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5058" y="575769"/>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rot="60000">
            <a:off x="4464768" y="603920"/>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5"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6424" y="2020824"/>
            <a:ext cx="3063240" cy="1499616"/>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rot="60000">
            <a:off x="4898615" y="1207272"/>
            <a:ext cx="2913863" cy="4539412"/>
          </a:xfrm>
          <a:ln w="101600" cap="rnd">
            <a:solidFill>
              <a:srgbClr val="FFFFFF"/>
            </a:solidFill>
          </a:ln>
          <a:effectLst>
            <a:outerShdw blurRad="889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rot="-60000">
            <a:off x="1152144" y="3621024"/>
            <a:ext cx="3044952" cy="210312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rot="60000">
            <a:off x="6345936" y="5888737"/>
            <a:ext cx="1213821" cy="365125"/>
          </a:xfrm>
        </p:spPr>
        <p:txBody>
          <a:bodyPr/>
          <a:lstStyle/>
          <a:p>
            <a:fld id="{F7967340-47EC-784A-A7EF-B31DAED47194}" type="datetimeFigureOut">
              <a:rPr lang="en-US" smtClean="0"/>
              <a:t>10/29/14</a:t>
            </a:fld>
            <a:endParaRPr lang="en-US"/>
          </a:p>
        </p:txBody>
      </p:sp>
      <p:sp>
        <p:nvSpPr>
          <p:cNvPr id="6" name="Footer Placeholder 5"/>
          <p:cNvSpPr>
            <a:spLocks noGrp="1"/>
          </p:cNvSpPr>
          <p:nvPr>
            <p:ph type="ftr" sz="quarter" idx="11"/>
          </p:nvPr>
        </p:nvSpPr>
        <p:spPr>
          <a:xfrm rot="-60000">
            <a:off x="914569" y="5831037"/>
            <a:ext cx="3319043" cy="365125"/>
          </a:xfrm>
        </p:spPr>
        <p:txBody>
          <a:bodyPr/>
          <a:lstStyle/>
          <a:p>
            <a:endParaRPr lang="en-US"/>
          </a:p>
        </p:txBody>
      </p:sp>
      <p:sp>
        <p:nvSpPr>
          <p:cNvPr id="7" name="Slide Number Placeholder 6"/>
          <p:cNvSpPr>
            <a:spLocks noGrp="1"/>
          </p:cNvSpPr>
          <p:nvPr>
            <p:ph type="sldNum" sz="quarter" idx="12"/>
          </p:nvPr>
        </p:nvSpPr>
        <p:spPr>
          <a:xfrm rot="60000">
            <a:off x="7562089" y="5900026"/>
            <a:ext cx="554023" cy="365125"/>
          </a:xfrm>
        </p:spPr>
        <p:txBody>
          <a:bodyPr/>
          <a:lstStyle/>
          <a:p>
            <a:fld id="{B7995833-6646-FE4B-AB46-CA1B33CB96B4}"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5" Type="http://schemas.openxmlformats.org/officeDocument/2006/relationships/image" Target="../media/image3.jpeg"/><Relationship Id="rId16"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628650" y="6069330"/>
            <a:ext cx="792099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31520" y="575310"/>
            <a:ext cx="7696200" cy="5715000"/>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31520" y="576072"/>
            <a:ext cx="7696200" cy="5715000"/>
          </a:xfrm>
          <a:prstGeom prst="rect">
            <a:avLst/>
          </a:prstGeom>
          <a:blipFill dpi="0" rotWithShape="1">
            <a:blip r:embed="rId15"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16" cstate="print"/>
          <a:srcRect/>
          <a:stretch>
            <a:fillRect/>
          </a:stretch>
        </p:blipFill>
        <p:spPr bwMode="auto">
          <a:xfrm rot="1435684">
            <a:off x="543741" y="273091"/>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16" cstate="print"/>
          <a:srcRect/>
          <a:stretch>
            <a:fillRect/>
          </a:stretch>
        </p:blipFill>
        <p:spPr bwMode="auto">
          <a:xfrm rot="4096196">
            <a:off x="8115079" y="298163"/>
            <a:ext cx="566928" cy="566928"/>
          </a:xfrm>
          <a:prstGeom prst="rect">
            <a:avLst/>
          </a:prstGeom>
          <a:noFill/>
        </p:spPr>
      </p:pic>
      <p:sp>
        <p:nvSpPr>
          <p:cNvPr id="2" name="Title Placeholder 1"/>
          <p:cNvSpPr>
            <a:spLocks noGrp="1"/>
          </p:cNvSpPr>
          <p:nvPr>
            <p:ph type="title"/>
          </p:nvPr>
        </p:nvSpPr>
        <p:spPr>
          <a:xfrm>
            <a:off x="1095023" y="817582"/>
            <a:ext cx="6965245" cy="1202485"/>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463040" y="2119257"/>
            <a:ext cx="6196405" cy="3603812"/>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454588" y="5809152"/>
            <a:ext cx="1213821" cy="365125"/>
          </a:xfrm>
          <a:prstGeom prst="rect">
            <a:avLst/>
          </a:prstGeom>
        </p:spPr>
        <p:txBody>
          <a:bodyPr vert="horz" lIns="91440" tIns="45720" rIns="91440" bIns="45720" rtlCol="0" anchor="ctr"/>
          <a:lstStyle>
            <a:lvl1pPr algn="r">
              <a:defRPr sz="1200">
                <a:solidFill>
                  <a:schemeClr val="tx2"/>
                </a:solidFill>
                <a:latin typeface="Rage Italic" pitchFamily="66" charset="0"/>
              </a:defRPr>
            </a:lvl1pPr>
          </a:lstStyle>
          <a:p>
            <a:fld id="{F7967340-47EC-784A-A7EF-B31DAED47194}" type="datetimeFigureOut">
              <a:rPr lang="en-US" smtClean="0"/>
              <a:t>10/29/14</a:t>
            </a:fld>
            <a:endParaRPr lang="en-US"/>
          </a:p>
        </p:txBody>
      </p:sp>
      <p:sp>
        <p:nvSpPr>
          <p:cNvPr id="5" name="Footer Placeholder 4"/>
          <p:cNvSpPr>
            <a:spLocks noGrp="1"/>
          </p:cNvSpPr>
          <p:nvPr>
            <p:ph type="ftr" sz="quarter" idx="3"/>
          </p:nvPr>
        </p:nvSpPr>
        <p:spPr>
          <a:xfrm>
            <a:off x="914401" y="5809152"/>
            <a:ext cx="5540188" cy="365125"/>
          </a:xfrm>
          <a:prstGeom prst="rect">
            <a:avLst/>
          </a:prstGeom>
        </p:spPr>
        <p:txBody>
          <a:bodyPr vert="horz" lIns="91440" tIns="45720" rIns="91440" bIns="45720" rtlCol="0" anchor="ctr"/>
          <a:lstStyle>
            <a:lvl1pPr algn="l">
              <a:defRPr sz="1400">
                <a:solidFill>
                  <a:schemeClr val="tx2"/>
                </a:solidFill>
                <a:latin typeface="Rage Italic" pitchFamily="66" charset="0"/>
              </a:defRPr>
            </a:lvl1pPr>
          </a:lstStyle>
          <a:p>
            <a:endParaRPr lang="en-US"/>
          </a:p>
        </p:txBody>
      </p:sp>
      <p:sp>
        <p:nvSpPr>
          <p:cNvPr id="6" name="Slide Number Placeholder 5"/>
          <p:cNvSpPr>
            <a:spLocks noGrp="1"/>
          </p:cNvSpPr>
          <p:nvPr>
            <p:ph type="sldNum" sz="quarter" idx="4"/>
          </p:nvPr>
        </p:nvSpPr>
        <p:spPr>
          <a:xfrm>
            <a:off x="7670202" y="5809152"/>
            <a:ext cx="554023" cy="365125"/>
          </a:xfrm>
          <a:prstGeom prst="rect">
            <a:avLst/>
          </a:prstGeom>
        </p:spPr>
        <p:txBody>
          <a:bodyPr vert="horz" lIns="91440" tIns="45720" rIns="91440" bIns="45720" rtlCol="0" anchor="ctr"/>
          <a:lstStyle>
            <a:lvl1pPr algn="r">
              <a:defRPr sz="1400">
                <a:solidFill>
                  <a:schemeClr val="tx2"/>
                </a:solidFill>
                <a:latin typeface="Rage Italic" pitchFamily="66" charset="0"/>
              </a:defRPr>
            </a:lvl1pPr>
          </a:lstStyle>
          <a:p>
            <a:fld id="{B7995833-6646-FE4B-AB46-CA1B33CB96B4}"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 id="2147483767" r:id="rId12"/>
    <p:sldLayoutId id="2147483768"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2"/>
        </a:buClr>
        <a:buSzPct val="85000"/>
        <a:buFont typeface="Brush Script MT" pitchFamily="66" charset="0"/>
        <a:buChar char="O"/>
        <a:defRPr sz="2400" kern="1200">
          <a:solidFill>
            <a:schemeClr val="tx1"/>
          </a:solidFill>
          <a:latin typeface="+mn-lt"/>
          <a:ea typeface="+mn-ea"/>
          <a:cs typeface="+mn-cs"/>
        </a:defRPr>
      </a:lvl1pPr>
      <a:lvl2pPr marL="640080" indent="-274320" algn="l" defTabSz="914400" rtl="0" eaLnBrk="1" latinLnBrk="0" hangingPunct="1">
        <a:spcBef>
          <a:spcPct val="20000"/>
        </a:spcBef>
        <a:buClr>
          <a:schemeClr val="accent2"/>
        </a:buClr>
        <a:buSzPct val="85000"/>
        <a:buFont typeface="Brush Script MT" pitchFamily="66" charset="0"/>
        <a:buChar char="O"/>
        <a:defRPr sz="22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SzPct val="85000"/>
        <a:buFont typeface="Brush Script MT" pitchFamily="66" charset="0"/>
        <a:buChar char="O"/>
        <a:defRPr sz="2000" kern="1200">
          <a:solidFill>
            <a:schemeClr val="tx1"/>
          </a:solidFill>
          <a:latin typeface="+mn-lt"/>
          <a:ea typeface="+mn-ea"/>
          <a:cs typeface="+mn-cs"/>
        </a:defRPr>
      </a:lvl3pPr>
      <a:lvl4pPr marL="1280160" indent="-228600" algn="l" defTabSz="914400" rtl="0" eaLnBrk="1" latinLnBrk="0" hangingPunct="1">
        <a:spcBef>
          <a:spcPct val="20000"/>
        </a:spcBef>
        <a:buClr>
          <a:schemeClr val="accent2"/>
        </a:buClr>
        <a:buSzPct val="85000"/>
        <a:buFont typeface="Brush Script MT" pitchFamily="66" charset="0"/>
        <a:buChar char="O"/>
        <a:defRPr sz="1800" kern="1200">
          <a:solidFill>
            <a:schemeClr val="tx1"/>
          </a:solidFill>
          <a:latin typeface="+mn-lt"/>
          <a:ea typeface="+mn-ea"/>
          <a:cs typeface="+mn-cs"/>
        </a:defRPr>
      </a:lvl4pPr>
      <a:lvl5pPr marL="164592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5pPr>
      <a:lvl6pPr marL="201168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6pPr>
      <a:lvl7pPr marL="237744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7pPr>
      <a:lvl8pPr marL="274320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8pPr>
      <a:lvl9pPr marL="310896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5.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9.png"/><Relationship Id="rId6" Type="http://schemas.openxmlformats.org/officeDocument/2006/relationships/image" Target="../media/image10.png"/><Relationship Id="rId7" Type="http://schemas.openxmlformats.org/officeDocument/2006/relationships/image" Target="../media/image11.png"/><Relationship Id="rId1" Type="http://schemas.openxmlformats.org/officeDocument/2006/relationships/slideLayout" Target="../slideLayouts/slideLayout12.xml"/><Relationship Id="rId2"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1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Gilded Age and Progressive Era:</a:t>
            </a:r>
            <a:br>
              <a:rPr lang="en-US" dirty="0" smtClean="0"/>
            </a:br>
            <a:r>
              <a:rPr lang="en-US" dirty="0" smtClean="0"/>
              <a:t>Democracy and Authority	</a:t>
            </a:r>
            <a:endParaRPr lang="en-US" dirty="0"/>
          </a:p>
        </p:txBody>
      </p:sp>
      <p:sp>
        <p:nvSpPr>
          <p:cNvPr id="3" name="Subtitle 2"/>
          <p:cNvSpPr>
            <a:spLocks noGrp="1"/>
          </p:cNvSpPr>
          <p:nvPr>
            <p:ph type="subTitle" idx="1"/>
          </p:nvPr>
        </p:nvSpPr>
        <p:spPr/>
        <p:txBody>
          <a:bodyPr>
            <a:normAutofit/>
          </a:bodyPr>
          <a:lstStyle/>
          <a:p>
            <a:r>
              <a:rPr lang="en-US" i="1" dirty="0" smtClean="0"/>
              <a:t>The progressive era marked a shift in the federal governments role in the protection of individual rights</a:t>
            </a:r>
            <a:endParaRPr lang="en-US" i="1" dirty="0"/>
          </a:p>
        </p:txBody>
      </p:sp>
    </p:spTree>
    <p:extLst>
      <p:ext uri="{BB962C8B-B14F-4D97-AF65-F5344CB8AC3E}">
        <p14:creationId xmlns:p14="http://schemas.microsoft.com/office/powerpoint/2010/main" val="2444096470"/>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268216" y="0"/>
            <a:ext cx="4722631" cy="6858000"/>
          </a:xfrm>
          <a:prstGeom prst="rect">
            <a:avLst/>
          </a:prstGeom>
        </p:spPr>
      </p:pic>
    </p:spTree>
    <p:extLst>
      <p:ext uri="{BB962C8B-B14F-4D97-AF65-F5344CB8AC3E}">
        <p14:creationId xmlns:p14="http://schemas.microsoft.com/office/powerpoint/2010/main" val="2676734409"/>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defRPr/>
            </a:pPr>
            <a:r>
              <a:rPr lang="en-US" dirty="0" smtClean="0">
                <a:cs typeface="+mj-cs"/>
              </a:rPr>
              <a:t>For the People: Democracy</a:t>
            </a:r>
          </a:p>
        </p:txBody>
      </p:sp>
      <p:sp>
        <p:nvSpPr>
          <p:cNvPr id="23555" name="Rectangle 3"/>
          <p:cNvSpPr>
            <a:spLocks noGrp="1" noChangeArrowheads="1"/>
          </p:cNvSpPr>
          <p:nvPr>
            <p:ph type="body" idx="1"/>
          </p:nvPr>
        </p:nvSpPr>
        <p:spPr/>
        <p:txBody>
          <a:bodyPr/>
          <a:lstStyle/>
          <a:p>
            <a:pPr eaLnBrk="1" hangingPunct="1">
              <a:lnSpc>
                <a:spcPct val="90000"/>
              </a:lnSpc>
              <a:defRPr/>
            </a:pPr>
            <a:r>
              <a:rPr lang="en-US" dirty="0" smtClean="0">
                <a:cs typeface="+mn-cs"/>
              </a:rPr>
              <a:t>Greater population participation</a:t>
            </a:r>
          </a:p>
          <a:p>
            <a:pPr eaLnBrk="1" hangingPunct="1">
              <a:lnSpc>
                <a:spcPct val="90000"/>
              </a:lnSpc>
              <a:defRPr/>
            </a:pPr>
            <a:r>
              <a:rPr lang="en-US" dirty="0" smtClean="0">
                <a:cs typeface="+mn-cs"/>
              </a:rPr>
              <a:t>They advocated measures including: </a:t>
            </a:r>
          </a:p>
          <a:p>
            <a:pPr lvl="1" eaLnBrk="1" hangingPunct="1">
              <a:lnSpc>
                <a:spcPct val="90000"/>
              </a:lnSpc>
              <a:defRPr/>
            </a:pPr>
            <a:r>
              <a:rPr lang="en-US" dirty="0" smtClean="0"/>
              <a:t> initiatives</a:t>
            </a:r>
          </a:p>
          <a:p>
            <a:pPr lvl="1" eaLnBrk="1" hangingPunct="1">
              <a:lnSpc>
                <a:spcPct val="90000"/>
              </a:lnSpc>
              <a:defRPr/>
            </a:pPr>
            <a:r>
              <a:rPr lang="en-US" dirty="0" smtClean="0"/>
              <a:t> referendums</a:t>
            </a:r>
          </a:p>
          <a:p>
            <a:pPr lvl="1" eaLnBrk="1" hangingPunct="1">
              <a:lnSpc>
                <a:spcPct val="90000"/>
              </a:lnSpc>
              <a:defRPr/>
            </a:pPr>
            <a:r>
              <a:rPr lang="en-US" dirty="0" smtClean="0"/>
              <a:t> recall elections</a:t>
            </a:r>
          </a:p>
          <a:p>
            <a:pPr lvl="1" eaLnBrk="1" hangingPunct="1">
              <a:lnSpc>
                <a:spcPct val="90000"/>
              </a:lnSpc>
              <a:defRPr/>
            </a:pPr>
            <a:r>
              <a:rPr lang="en-US" dirty="0" smtClean="0"/>
              <a:t> direct party primaries</a:t>
            </a:r>
          </a:p>
          <a:p>
            <a:pPr lvl="1" eaLnBrk="1" hangingPunct="1">
              <a:lnSpc>
                <a:spcPct val="90000"/>
              </a:lnSpc>
              <a:defRPr/>
            </a:pPr>
            <a:r>
              <a:rPr lang="en-US" dirty="0" smtClean="0"/>
              <a:t> accurate voter registration</a:t>
            </a:r>
          </a:p>
          <a:p>
            <a:pPr lvl="2" eaLnBrk="1" hangingPunct="1">
              <a:lnSpc>
                <a:spcPct val="90000"/>
              </a:lnSpc>
              <a:defRPr/>
            </a:pPr>
            <a:r>
              <a:rPr lang="en-US" dirty="0" smtClean="0"/>
              <a:t> </a:t>
            </a:r>
            <a:r>
              <a:rPr lang="ja-JP" altLang="en-US" dirty="0" smtClean="0">
                <a:latin typeface="Arial"/>
              </a:rPr>
              <a:t>“</a:t>
            </a:r>
            <a:r>
              <a:rPr lang="en-US" dirty="0" smtClean="0"/>
              <a:t>vote early and often</a:t>
            </a:r>
            <a:r>
              <a:rPr lang="ja-JP" altLang="en-US" dirty="0" smtClean="0">
                <a:latin typeface="Arial"/>
              </a:rPr>
              <a:t>”</a:t>
            </a:r>
            <a:r>
              <a:rPr lang="en-US" dirty="0" smtClean="0"/>
              <a:t> </a:t>
            </a:r>
          </a:p>
        </p:txBody>
      </p:sp>
    </p:spTree>
    <p:extLst>
      <p:ext uri="{BB962C8B-B14F-4D97-AF65-F5344CB8AC3E}">
        <p14:creationId xmlns:p14="http://schemas.microsoft.com/office/powerpoint/2010/main" val="1942199665"/>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descr="Bosses of the Senate.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6350"/>
            <a:ext cx="8686800" cy="8447353"/>
          </a:xfrm>
          <a:prstGeom prst="rect">
            <a:avLst/>
          </a:prstGeom>
        </p:spPr>
      </p:pic>
      <p:sp>
        <p:nvSpPr>
          <p:cNvPr id="5" name="TextBox 4"/>
          <p:cNvSpPr txBox="1"/>
          <p:nvPr/>
        </p:nvSpPr>
        <p:spPr>
          <a:xfrm>
            <a:off x="858189" y="720991"/>
            <a:ext cx="7828611" cy="1323439"/>
          </a:xfrm>
          <a:prstGeom prst="rect">
            <a:avLst/>
          </a:prstGeom>
          <a:noFill/>
        </p:spPr>
        <p:txBody>
          <a:bodyPr wrap="square" rtlCol="0">
            <a:spAutoFit/>
          </a:bodyPr>
          <a:lstStyle/>
          <a:p>
            <a:pPr algn="ctr"/>
            <a:r>
              <a:rPr lang="en-US" sz="2800" b="1" dirty="0" smtClean="0"/>
              <a:t>The Political Power of Trusts</a:t>
            </a:r>
          </a:p>
          <a:p>
            <a:r>
              <a:rPr lang="en-US" sz="2400" dirty="0" smtClean="0"/>
              <a:t>Using the evidence from the visual your group created, identify the intent behind the below image</a:t>
            </a:r>
            <a:r>
              <a:rPr lang="en-US" sz="2800" dirty="0" smtClean="0"/>
              <a:t>.</a:t>
            </a:r>
            <a:endParaRPr lang="en-US" sz="2800" dirty="0"/>
          </a:p>
        </p:txBody>
      </p:sp>
      <p:sp>
        <p:nvSpPr>
          <p:cNvPr id="6" name="TextBox 5"/>
          <p:cNvSpPr txBox="1"/>
          <p:nvPr/>
        </p:nvSpPr>
        <p:spPr>
          <a:xfrm>
            <a:off x="250843" y="5785887"/>
            <a:ext cx="8296853" cy="1323439"/>
          </a:xfrm>
          <a:prstGeom prst="rect">
            <a:avLst/>
          </a:prstGeom>
          <a:noFill/>
        </p:spPr>
        <p:txBody>
          <a:bodyPr wrap="square" rtlCol="0">
            <a:spAutoFit/>
          </a:bodyPr>
          <a:lstStyle/>
          <a:p>
            <a:r>
              <a:rPr lang="en-US" sz="1600" dirty="0" smtClean="0"/>
              <a:t>Title: Bosses of the Senate (Published 1889- Puck Magazine)</a:t>
            </a:r>
          </a:p>
          <a:p>
            <a:r>
              <a:rPr lang="en-US" sz="1600" dirty="0" smtClean="0"/>
              <a:t>Doorway marked: “People’s Entrance”</a:t>
            </a:r>
          </a:p>
          <a:p>
            <a:r>
              <a:rPr lang="en-US" sz="1600" dirty="0" smtClean="0"/>
              <a:t>Other Doorway marked: “This is a Senate of the Monopolist, By the Monopolist, For the Monopolist!</a:t>
            </a:r>
          </a:p>
          <a:p>
            <a:endParaRPr lang="en-US" sz="1600" dirty="0"/>
          </a:p>
        </p:txBody>
      </p:sp>
    </p:spTree>
    <p:extLst>
      <p:ext uri="{BB962C8B-B14F-4D97-AF65-F5344CB8AC3E}">
        <p14:creationId xmlns:p14="http://schemas.microsoft.com/office/powerpoint/2010/main" val="3365634912"/>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3"/>
          <p:cNvSpPr>
            <a:spLocks noGrp="1"/>
          </p:cNvSpPr>
          <p:nvPr>
            <p:ph type="title"/>
          </p:nvPr>
        </p:nvSpPr>
        <p:spPr/>
        <p:txBody>
          <a:bodyPr>
            <a:normAutofit fontScale="90000"/>
          </a:bodyPr>
          <a:lstStyle/>
          <a:p>
            <a:pPr eaLnBrk="1" hangingPunct="1"/>
            <a:r>
              <a:rPr lang="en-US">
                <a:latin typeface="Didot" charset="0"/>
                <a:cs typeface="Didot" charset="0"/>
              </a:rPr>
              <a:t>President as Symbolic Office</a:t>
            </a:r>
          </a:p>
        </p:txBody>
      </p:sp>
      <p:sp>
        <p:nvSpPr>
          <p:cNvPr id="29698" name="Content Placeholder 4"/>
          <p:cNvSpPr>
            <a:spLocks noGrp="1"/>
          </p:cNvSpPr>
          <p:nvPr>
            <p:ph idx="1"/>
          </p:nvPr>
        </p:nvSpPr>
        <p:spPr>
          <a:xfrm>
            <a:off x="1238536" y="2020067"/>
            <a:ext cx="6600298" cy="3953696"/>
          </a:xfrm>
        </p:spPr>
        <p:txBody>
          <a:bodyPr>
            <a:normAutofit/>
          </a:bodyPr>
          <a:lstStyle/>
          <a:p>
            <a:pPr eaLnBrk="1" hangingPunct="1"/>
            <a:r>
              <a:rPr lang="en-US" sz="3200" dirty="0" smtClean="0">
                <a:latin typeface="Didot" charset="0"/>
                <a:cs typeface="Didot" charset="0"/>
              </a:rPr>
              <a:t>Can you name a President who served between 1877 and 1900?  </a:t>
            </a:r>
            <a:endParaRPr lang="en-US" sz="3200" dirty="0">
              <a:latin typeface="Didot" charset="0"/>
              <a:cs typeface="Didot" charset="0"/>
            </a:endParaRPr>
          </a:p>
        </p:txBody>
      </p:sp>
    </p:spTree>
    <p:extLst>
      <p:ext uri="{BB962C8B-B14F-4D97-AF65-F5344CB8AC3E}">
        <p14:creationId xmlns:p14="http://schemas.microsoft.com/office/powerpoint/2010/main" val="1434429808"/>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ext Box 15"/>
          <p:cNvSpPr txBox="1">
            <a:spLocks noChangeArrowheads="1"/>
          </p:cNvSpPr>
          <p:nvPr/>
        </p:nvSpPr>
        <p:spPr bwMode="auto">
          <a:xfrm>
            <a:off x="914400" y="3505200"/>
            <a:ext cx="18288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sz="1400">
                <a:latin typeface="Tahoma" charset="0"/>
              </a:rPr>
              <a:t>Rutherford B. Hayes 1877-1881</a:t>
            </a:r>
          </a:p>
        </p:txBody>
      </p:sp>
      <p:sp>
        <p:nvSpPr>
          <p:cNvPr id="30722" name="Text Box 16"/>
          <p:cNvSpPr txBox="1">
            <a:spLocks noChangeArrowheads="1"/>
          </p:cNvSpPr>
          <p:nvPr/>
        </p:nvSpPr>
        <p:spPr bwMode="auto">
          <a:xfrm>
            <a:off x="3962400" y="3505200"/>
            <a:ext cx="16764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sz="1400">
                <a:latin typeface="Tahoma" charset="0"/>
              </a:rPr>
              <a:t>James Garfield 1881</a:t>
            </a:r>
          </a:p>
        </p:txBody>
      </p:sp>
      <p:sp>
        <p:nvSpPr>
          <p:cNvPr id="30723" name="Text Box 17"/>
          <p:cNvSpPr txBox="1">
            <a:spLocks noChangeArrowheads="1"/>
          </p:cNvSpPr>
          <p:nvPr/>
        </p:nvSpPr>
        <p:spPr bwMode="auto">
          <a:xfrm>
            <a:off x="6629400" y="3505200"/>
            <a:ext cx="1676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sz="1400">
                <a:latin typeface="Tahoma" charset="0"/>
              </a:rPr>
              <a:t>Chester A. Arthur 1881-1885</a:t>
            </a:r>
          </a:p>
        </p:txBody>
      </p:sp>
      <p:sp>
        <p:nvSpPr>
          <p:cNvPr id="30724" name="Text Box 18"/>
          <p:cNvSpPr txBox="1">
            <a:spLocks noChangeArrowheads="1"/>
          </p:cNvSpPr>
          <p:nvPr/>
        </p:nvSpPr>
        <p:spPr bwMode="auto">
          <a:xfrm>
            <a:off x="228600" y="6334125"/>
            <a:ext cx="2819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sz="1400">
                <a:latin typeface="Tahoma" charset="0"/>
              </a:rPr>
              <a:t>Grover Cleveland 1885-1889 and 1893-1897</a:t>
            </a:r>
          </a:p>
        </p:txBody>
      </p:sp>
      <p:sp>
        <p:nvSpPr>
          <p:cNvPr id="30725" name="Text Box 21"/>
          <p:cNvSpPr txBox="1">
            <a:spLocks noChangeArrowheads="1"/>
          </p:cNvSpPr>
          <p:nvPr/>
        </p:nvSpPr>
        <p:spPr bwMode="auto">
          <a:xfrm>
            <a:off x="3886200" y="6340475"/>
            <a:ext cx="17526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sz="1400">
                <a:latin typeface="Tahoma" charset="0"/>
              </a:rPr>
              <a:t>Benjamin Harrison 1889-1893</a:t>
            </a:r>
          </a:p>
        </p:txBody>
      </p:sp>
      <p:sp>
        <p:nvSpPr>
          <p:cNvPr id="30726" name="Text Box 22"/>
          <p:cNvSpPr txBox="1">
            <a:spLocks noChangeArrowheads="1"/>
          </p:cNvSpPr>
          <p:nvPr/>
        </p:nvSpPr>
        <p:spPr bwMode="auto">
          <a:xfrm>
            <a:off x="6705600" y="6340475"/>
            <a:ext cx="16764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sz="1400">
                <a:latin typeface="Tahoma" charset="0"/>
              </a:rPr>
              <a:t>William McKinley 1897-1901</a:t>
            </a:r>
          </a:p>
        </p:txBody>
      </p:sp>
      <p:sp>
        <p:nvSpPr>
          <p:cNvPr id="30727" name="Title 5"/>
          <p:cNvSpPr>
            <a:spLocks noGrp="1"/>
          </p:cNvSpPr>
          <p:nvPr>
            <p:ph type="title" sz="quarter"/>
          </p:nvPr>
        </p:nvSpPr>
        <p:spPr>
          <a:xfrm>
            <a:off x="304800" y="-1"/>
            <a:ext cx="8540750" cy="1567991"/>
          </a:xfrm>
        </p:spPr>
        <p:txBody>
          <a:bodyPr/>
          <a:lstStyle/>
          <a:p>
            <a:pPr eaLnBrk="1" hangingPunct="1"/>
            <a:r>
              <a:rPr lang="en-US" dirty="0">
                <a:latin typeface="Didot" charset="0"/>
                <a:cs typeface="Didot" charset="0"/>
              </a:rPr>
              <a:t>American Presidents 1877-1901</a:t>
            </a:r>
          </a:p>
        </p:txBody>
      </p:sp>
      <p:pic>
        <p:nvPicPr>
          <p:cNvPr id="30728" name="Picture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1219200"/>
            <a:ext cx="1851025" cy="226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9"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86200" y="1219200"/>
            <a:ext cx="1790700" cy="227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0" name="Picture 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629400" y="1219200"/>
            <a:ext cx="17145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1" name="Picture 9"/>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4038600"/>
            <a:ext cx="1562100" cy="232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2" name="Picture 10"/>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886200" y="3962400"/>
            <a:ext cx="1662113"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3" name="Picture 13"/>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629400" y="4038600"/>
            <a:ext cx="18542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07379578"/>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a:xfrm>
            <a:off x="0" y="274638"/>
            <a:ext cx="9144000" cy="1143000"/>
          </a:xfrm>
        </p:spPr>
        <p:txBody>
          <a:bodyPr/>
          <a:lstStyle/>
          <a:p>
            <a:pPr eaLnBrk="1" hangingPunct="1"/>
            <a:r>
              <a:rPr lang="en-US" sz="3200" dirty="0" smtClean="0">
                <a:latin typeface="Didot" charset="0"/>
                <a:cs typeface="Didot" charset="0"/>
              </a:rPr>
              <a:t>Executive Branch During Gilded Age</a:t>
            </a:r>
            <a:endParaRPr lang="en-US" sz="3200" dirty="0">
              <a:latin typeface="Didot" charset="0"/>
              <a:cs typeface="Didot" charset="0"/>
            </a:endParaRPr>
          </a:p>
        </p:txBody>
      </p:sp>
      <p:sp>
        <p:nvSpPr>
          <p:cNvPr id="3" name="Content Placeholder 2"/>
          <p:cNvSpPr>
            <a:spLocks noGrp="1"/>
          </p:cNvSpPr>
          <p:nvPr>
            <p:ph idx="1"/>
          </p:nvPr>
        </p:nvSpPr>
        <p:spPr>
          <a:xfrm>
            <a:off x="736850" y="1600200"/>
            <a:ext cx="7721350" cy="5029200"/>
          </a:xfrm>
        </p:spPr>
        <p:txBody>
          <a:bodyPr rtlCol="0">
            <a:normAutofit/>
          </a:bodyPr>
          <a:lstStyle/>
          <a:p>
            <a:pPr eaLnBrk="1" fontAlgn="auto" hangingPunct="1">
              <a:spcAft>
                <a:spcPts val="0"/>
              </a:spcAft>
              <a:buFont typeface="Arial"/>
              <a:buChar char="•"/>
              <a:defRPr/>
            </a:pPr>
            <a:r>
              <a:rPr lang="en-US" dirty="0" smtClean="0">
                <a:latin typeface="Didot"/>
                <a:ea typeface="+mn-ea"/>
                <a:cs typeface="Didot"/>
              </a:rPr>
              <a:t>Presidents would </a:t>
            </a:r>
            <a:r>
              <a:rPr lang="en-US" dirty="0" smtClean="0">
                <a:latin typeface="Didot"/>
                <a:ea typeface="+mn-ea"/>
                <a:cs typeface="Didot"/>
              </a:rPr>
              <a:t>appoint </a:t>
            </a:r>
            <a:r>
              <a:rPr lang="en-US" dirty="0" smtClean="0">
                <a:latin typeface="Didot"/>
                <a:ea typeface="+mn-ea"/>
                <a:cs typeface="Didot"/>
              </a:rPr>
              <a:t>people from political machines into their office/cabinet as a “thank you” for helping them get elected.</a:t>
            </a:r>
          </a:p>
          <a:p>
            <a:pPr lvl="1" eaLnBrk="1" fontAlgn="auto" hangingPunct="1">
              <a:spcAft>
                <a:spcPts val="0"/>
              </a:spcAft>
              <a:buFont typeface="Arial"/>
              <a:buChar char="–"/>
              <a:defRPr/>
            </a:pPr>
            <a:r>
              <a:rPr lang="en-US" dirty="0" smtClean="0">
                <a:latin typeface="Didot"/>
                <a:ea typeface="+mn-ea"/>
                <a:cs typeface="Didot"/>
              </a:rPr>
              <a:t>These people are often given position of power they are not qualified for.</a:t>
            </a:r>
          </a:p>
          <a:p>
            <a:pPr eaLnBrk="1" fontAlgn="auto" hangingPunct="1">
              <a:spcAft>
                <a:spcPts val="0"/>
              </a:spcAft>
              <a:buFont typeface="Arial"/>
              <a:buChar char="•"/>
              <a:defRPr/>
            </a:pPr>
            <a:r>
              <a:rPr lang="en-US" dirty="0" smtClean="0">
                <a:latin typeface="Didot"/>
                <a:ea typeface="+mn-ea"/>
                <a:cs typeface="Didot"/>
              </a:rPr>
              <a:t>Extension of Jackson’s spoils system…</a:t>
            </a:r>
          </a:p>
          <a:p>
            <a:pPr eaLnBrk="1" fontAlgn="auto" hangingPunct="1">
              <a:spcAft>
                <a:spcPts val="0"/>
              </a:spcAft>
              <a:buFont typeface="Arial"/>
              <a:buChar char="•"/>
              <a:defRPr/>
            </a:pPr>
            <a:r>
              <a:rPr lang="en-US" dirty="0" smtClean="0">
                <a:latin typeface="Didot"/>
                <a:ea typeface="+mn-ea"/>
                <a:cs typeface="Didot"/>
              </a:rPr>
              <a:t>Effect on Presidential Politics?</a:t>
            </a:r>
          </a:p>
          <a:p>
            <a:pPr lvl="1" eaLnBrk="1" fontAlgn="auto" hangingPunct="1">
              <a:spcAft>
                <a:spcPts val="0"/>
              </a:spcAft>
              <a:buFont typeface="Arial"/>
              <a:buChar char="–"/>
              <a:defRPr/>
            </a:pPr>
            <a:r>
              <a:rPr lang="en-US" dirty="0" smtClean="0">
                <a:latin typeface="Didot"/>
                <a:ea typeface="+mn-ea"/>
                <a:cs typeface="Didot"/>
              </a:rPr>
              <a:t>The Executive Branch is filled </a:t>
            </a:r>
          </a:p>
          <a:p>
            <a:pPr marL="457200" lvl="1" indent="0" eaLnBrk="1" fontAlgn="auto" hangingPunct="1">
              <a:spcAft>
                <a:spcPts val="0"/>
              </a:spcAft>
              <a:buFont typeface="Arial"/>
              <a:buNone/>
              <a:defRPr/>
            </a:pPr>
            <a:r>
              <a:rPr lang="en-US" dirty="0" smtClean="0">
                <a:latin typeface="Didot"/>
                <a:ea typeface="+mn-ea"/>
                <a:cs typeface="Didot"/>
              </a:rPr>
              <a:t>   with inept cronies</a:t>
            </a:r>
          </a:p>
          <a:p>
            <a:pPr lvl="1" eaLnBrk="1" fontAlgn="auto" hangingPunct="1">
              <a:spcAft>
                <a:spcPts val="0"/>
              </a:spcAft>
              <a:buFont typeface="Arial"/>
              <a:buChar char="–"/>
              <a:defRPr/>
            </a:pPr>
            <a:r>
              <a:rPr lang="en-US" dirty="0" smtClean="0">
                <a:latin typeface="Didot"/>
                <a:ea typeface="+mn-ea"/>
                <a:cs typeface="Didot"/>
              </a:rPr>
              <a:t>Shifts the meaning of the office </a:t>
            </a:r>
          </a:p>
          <a:p>
            <a:pPr marL="457200" lvl="1" indent="0" eaLnBrk="1" fontAlgn="auto" hangingPunct="1">
              <a:spcAft>
                <a:spcPts val="0"/>
              </a:spcAft>
              <a:buFont typeface="Arial"/>
              <a:buNone/>
              <a:defRPr/>
            </a:pPr>
            <a:r>
              <a:rPr lang="en-US" dirty="0" smtClean="0">
                <a:latin typeface="Didot"/>
                <a:ea typeface="+mn-ea"/>
                <a:cs typeface="Didot"/>
              </a:rPr>
              <a:t>   of the Presidency…</a:t>
            </a:r>
          </a:p>
          <a:p>
            <a:pPr lvl="2" eaLnBrk="1" fontAlgn="auto" hangingPunct="1">
              <a:spcAft>
                <a:spcPts val="0"/>
              </a:spcAft>
              <a:buFont typeface="Arial"/>
              <a:buChar char="•"/>
              <a:defRPr/>
            </a:pPr>
            <a:endParaRPr lang="en-US" dirty="0" smtClean="0">
              <a:ea typeface="+mn-ea"/>
            </a:endParaRPr>
          </a:p>
          <a:p>
            <a:pPr eaLnBrk="1" fontAlgn="auto" hangingPunct="1">
              <a:spcAft>
                <a:spcPts val="0"/>
              </a:spcAft>
              <a:buFont typeface="Arial"/>
              <a:buChar char="•"/>
              <a:defRPr/>
            </a:pPr>
            <a:endParaRPr lang="en-US" dirty="0" smtClean="0">
              <a:ea typeface="+mn-ea"/>
              <a:cs typeface="+mn-cs"/>
            </a:endParaRPr>
          </a:p>
        </p:txBody>
      </p:sp>
      <p:pic>
        <p:nvPicPr>
          <p:cNvPr id="28675"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70600" y="4572000"/>
            <a:ext cx="3048000" cy="207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00626100"/>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4"/>
          <p:cNvSpPr>
            <a:spLocks noGrp="1" noRot="1" noChangeArrowheads="1"/>
          </p:cNvSpPr>
          <p:nvPr>
            <p:ph type="title"/>
          </p:nvPr>
        </p:nvSpPr>
        <p:spPr>
          <a:xfrm>
            <a:off x="301625" y="228600"/>
            <a:ext cx="8540750" cy="1590269"/>
          </a:xfrm>
        </p:spPr>
        <p:txBody>
          <a:bodyPr rtlCol="0">
            <a:normAutofit/>
          </a:bodyPr>
          <a:lstStyle/>
          <a:p>
            <a:pPr eaLnBrk="1" fontAlgn="auto" hangingPunct="1">
              <a:spcAft>
                <a:spcPts val="0"/>
              </a:spcAft>
              <a:defRPr/>
            </a:pPr>
            <a:r>
              <a:rPr lang="en-US" dirty="0" smtClean="0">
                <a:latin typeface="Didot"/>
                <a:ea typeface="+mj-ea"/>
                <a:cs typeface="Didot"/>
              </a:rPr>
              <a:t>The Public Starts to Question the Spoils System</a:t>
            </a:r>
          </a:p>
        </p:txBody>
      </p:sp>
      <p:sp>
        <p:nvSpPr>
          <p:cNvPr id="32770" name="Rectangle 5"/>
          <p:cNvSpPr>
            <a:spLocks noGrp="1" noRot="1" noChangeArrowheads="1"/>
          </p:cNvSpPr>
          <p:nvPr>
            <p:ph type="body" sz="half" idx="1"/>
          </p:nvPr>
        </p:nvSpPr>
        <p:spPr>
          <a:xfrm>
            <a:off x="972015" y="1600200"/>
            <a:ext cx="3523785" cy="4800600"/>
          </a:xfrm>
        </p:spPr>
        <p:txBody>
          <a:bodyPr/>
          <a:lstStyle/>
          <a:p>
            <a:pPr eaLnBrk="1" hangingPunct="1"/>
            <a:r>
              <a:rPr lang="en-US" dirty="0">
                <a:latin typeface="Didot" charset="0"/>
                <a:cs typeface="Didot" charset="0"/>
              </a:rPr>
              <a:t>In 1881, President Garfield is assassinated by disappointed office seeker favoring Spoils System</a:t>
            </a:r>
          </a:p>
          <a:p>
            <a:pPr eaLnBrk="1" hangingPunct="1"/>
            <a:r>
              <a:rPr lang="en-US" dirty="0">
                <a:latin typeface="Didot" charset="0"/>
                <a:cs typeface="Didot" charset="0"/>
              </a:rPr>
              <a:t>Public begins to call for civil service reform</a:t>
            </a:r>
          </a:p>
        </p:txBody>
      </p:sp>
      <p:pic>
        <p:nvPicPr>
          <p:cNvPr id="32771"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1600200"/>
            <a:ext cx="4419600" cy="300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36857911"/>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625" y="228599"/>
            <a:ext cx="8540750" cy="2107707"/>
          </a:xfrm>
        </p:spPr>
        <p:txBody>
          <a:bodyPr/>
          <a:lstStyle/>
          <a:p>
            <a:r>
              <a:rPr lang="en-US" dirty="0" smtClean="0"/>
              <a:t>Gilded Age</a:t>
            </a:r>
            <a:br>
              <a:rPr lang="en-US" dirty="0" smtClean="0"/>
            </a:br>
            <a:r>
              <a:rPr lang="en-US" dirty="0" smtClean="0"/>
              <a:t>1877-1900</a:t>
            </a:r>
            <a:endParaRPr lang="en-US" dirty="0"/>
          </a:p>
        </p:txBody>
      </p:sp>
      <p:sp>
        <p:nvSpPr>
          <p:cNvPr id="3" name="Text Placeholder 2"/>
          <p:cNvSpPr>
            <a:spLocks noGrp="1"/>
          </p:cNvSpPr>
          <p:nvPr>
            <p:ph type="body" sz="half" idx="1"/>
          </p:nvPr>
        </p:nvSpPr>
        <p:spPr>
          <a:xfrm>
            <a:off x="940660" y="2148147"/>
            <a:ext cx="3555140" cy="3951028"/>
          </a:xfrm>
        </p:spPr>
        <p:txBody>
          <a:bodyPr/>
          <a:lstStyle/>
          <a:p>
            <a:r>
              <a:rPr lang="en-US" dirty="0" smtClean="0"/>
              <a:t>Why was this time period known as the “Gilded Age”- Superficial- just as a gilded piece of jewelry has only a thin layer of gold on its surface?</a:t>
            </a:r>
            <a:endParaRPr lang="en-US" dirty="0"/>
          </a:p>
        </p:txBody>
      </p:sp>
      <p:sp>
        <p:nvSpPr>
          <p:cNvPr id="4" name="Content Placeholder 3"/>
          <p:cNvSpPr>
            <a:spLocks noGrp="1"/>
          </p:cNvSpPr>
          <p:nvPr>
            <p:ph sz="quarter" idx="2"/>
          </p:nvPr>
        </p:nvSpPr>
        <p:spPr>
          <a:xfrm>
            <a:off x="4648200" y="4343335"/>
            <a:ext cx="4194175" cy="1755840"/>
          </a:xfrm>
        </p:spPr>
        <p:txBody>
          <a:bodyPr/>
          <a:lstStyle/>
          <a:p>
            <a:r>
              <a:rPr lang="en-US" dirty="0" smtClean="0"/>
              <a:t>Create a list of evidence that supports claim.</a:t>
            </a:r>
            <a:endParaRPr lang="en-US" dirty="0"/>
          </a:p>
        </p:txBody>
      </p:sp>
      <p:sp>
        <p:nvSpPr>
          <p:cNvPr id="5" name="Content Placeholder 4"/>
          <p:cNvSpPr>
            <a:spLocks noGrp="1"/>
          </p:cNvSpPr>
          <p:nvPr>
            <p:ph sz="quarter" idx="3"/>
          </p:nvPr>
        </p:nvSpPr>
        <p:spPr/>
        <p:txBody>
          <a:bodyPr/>
          <a:lstStyle/>
          <a:p>
            <a:endParaRPr lang="en-US"/>
          </a:p>
        </p:txBody>
      </p:sp>
    </p:spTree>
    <p:extLst>
      <p:ext uri="{BB962C8B-B14F-4D97-AF65-F5344CB8AC3E}">
        <p14:creationId xmlns:p14="http://schemas.microsoft.com/office/powerpoint/2010/main" val="883839195"/>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Progressive Era</a:t>
            </a:r>
            <a:br>
              <a:rPr lang="en-US" dirty="0"/>
            </a:br>
            <a:r>
              <a:rPr lang="en-US" dirty="0"/>
              <a:t>1890-1920</a:t>
            </a:r>
          </a:p>
        </p:txBody>
      </p:sp>
      <p:sp>
        <p:nvSpPr>
          <p:cNvPr id="3" name="Content Placeholder 2"/>
          <p:cNvSpPr>
            <a:spLocks noGrp="1"/>
          </p:cNvSpPr>
          <p:nvPr>
            <p:ph idx="1"/>
          </p:nvPr>
        </p:nvSpPr>
        <p:spPr/>
        <p:txBody>
          <a:bodyPr>
            <a:normAutofit fontScale="92500" lnSpcReduction="10000"/>
          </a:bodyPr>
          <a:lstStyle/>
          <a:p>
            <a:r>
              <a:rPr lang="en-US" dirty="0" smtClean="0"/>
              <a:t>The tide of reform that swept across America at the turn of the 20</a:t>
            </a:r>
            <a:r>
              <a:rPr lang="en-US" baseline="30000" dirty="0" smtClean="0"/>
              <a:t>th</a:t>
            </a:r>
            <a:r>
              <a:rPr lang="en-US" dirty="0" smtClean="0"/>
              <a:t> Century had its roots in a range of middle-class concerns.  Middle-class dismay over the dismal living and laboring conditions for most working-class people turned to alarm as strikes and the appeal of socialism increased. </a:t>
            </a:r>
          </a:p>
          <a:p>
            <a:r>
              <a:rPr lang="en-US" dirty="0" smtClean="0"/>
              <a:t>The Progressives had unprecedented success building alliances and winning support of the three consecutive presidents. (Roosevelt, Taft and Wilson) </a:t>
            </a:r>
            <a:endParaRPr lang="en-US" dirty="0"/>
          </a:p>
        </p:txBody>
      </p:sp>
    </p:spTree>
    <p:extLst>
      <p:ext uri="{BB962C8B-B14F-4D97-AF65-F5344CB8AC3E}">
        <p14:creationId xmlns:p14="http://schemas.microsoft.com/office/powerpoint/2010/main" val="14621898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Theodore Roosevelt</a:t>
            </a:r>
            <a:endParaRPr lang="en-US" dirty="0"/>
          </a:p>
        </p:txBody>
      </p:sp>
      <p:sp>
        <p:nvSpPr>
          <p:cNvPr id="3" name="Content Placeholder 2"/>
          <p:cNvSpPr>
            <a:spLocks noGrp="1"/>
          </p:cNvSpPr>
          <p:nvPr>
            <p:ph idx="1"/>
          </p:nvPr>
        </p:nvSpPr>
        <p:spPr/>
        <p:txBody>
          <a:bodyPr/>
          <a:lstStyle/>
          <a:p>
            <a:r>
              <a:rPr lang="en-US" dirty="0" smtClean="0"/>
              <a:t>1901</a:t>
            </a:r>
            <a:r>
              <a:rPr lang="en-US" dirty="0"/>
              <a:t>-1909 – Theodore Roosevelt assumes the office of President after the assassination of President William McKinley</a:t>
            </a:r>
          </a:p>
          <a:p>
            <a:r>
              <a:rPr lang="en-US" dirty="0" smtClean="0"/>
              <a:t> TR believed government was the only thing standing between democracy and corruption is the executive branch.</a:t>
            </a:r>
            <a:endParaRPr lang="en-US" dirty="0"/>
          </a:p>
          <a:p>
            <a:r>
              <a:rPr lang="en-US" dirty="0" smtClean="0"/>
              <a:t>During his presidency he uses the office of president to act on behalf of the American people.</a:t>
            </a:r>
          </a:p>
        </p:txBody>
      </p:sp>
    </p:spTree>
    <p:extLst>
      <p:ext uri="{BB962C8B-B14F-4D97-AF65-F5344CB8AC3E}">
        <p14:creationId xmlns:p14="http://schemas.microsoft.com/office/powerpoint/2010/main" val="397608261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Pushpin">
  <a:themeElements>
    <a:clrScheme name="Pushpin">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Pushpin">
      <a:majorFont>
        <a:latin typeface="Constantia"/>
        <a:ea typeface=""/>
        <a:cs typeface=""/>
        <a:font script="Jpan" typeface="HGS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ushpin">
      <a:fillStyleLst>
        <a:solidFill>
          <a:schemeClr val="phClr"/>
        </a:solidFill>
        <a:gradFill rotWithShape="1">
          <a:gsLst>
            <a:gs pos="0">
              <a:schemeClr val="phClr">
                <a:tint val="50000"/>
                <a:satMod val="180000"/>
                <a:lumMod val="100000"/>
              </a:schemeClr>
            </a:gs>
            <a:gs pos="40000">
              <a:schemeClr val="phClr">
                <a:tint val="60000"/>
                <a:satMod val="130000"/>
                <a:lumMod val="100000"/>
              </a:schemeClr>
            </a:gs>
            <a:gs pos="100000">
              <a:schemeClr val="phClr">
                <a:tint val="96000"/>
                <a:lumMod val="108000"/>
              </a:schemeClr>
            </a:gs>
          </a:gsLst>
          <a:lin ang="5400000" scaled="0"/>
        </a:gradFill>
        <a:gradFill rotWithShape="1">
          <a:gsLst>
            <a:gs pos="0">
              <a:schemeClr val="phClr"/>
            </a:gs>
            <a:gs pos="100000">
              <a:schemeClr val="phClr">
                <a:shade val="76000"/>
                <a:lumMod val="90000"/>
              </a:schemeClr>
            </a:gs>
          </a:gsLst>
          <a:lin ang="5400000" scaled="0"/>
        </a:gradFill>
      </a:fillStyleLst>
      <a:lnStyleLst>
        <a:ln w="9525" cap="flat" cmpd="sng" algn="ctr">
          <a:solidFill>
            <a:schemeClr val="phClr"/>
          </a:solidFill>
          <a:prstDash val="solid"/>
        </a:ln>
        <a:ln w="15875" cap="flat" cmpd="sng" algn="ctr">
          <a:solidFill>
            <a:schemeClr val="phClr">
              <a:shade val="80000"/>
              <a:lumMod val="90000"/>
            </a:schemeClr>
          </a:solidFill>
          <a:prstDash val="solid"/>
        </a:ln>
        <a:ln w="25400" cap="flat" cmpd="sng" algn="ctr">
          <a:solidFill>
            <a:schemeClr val="phClr"/>
          </a:solidFill>
          <a:prstDash val="solid"/>
        </a:ln>
      </a:lnStyleLst>
      <a:effectStyleLst>
        <a:effectStyle>
          <a:effectLst/>
        </a:effectStyle>
        <a:effectStyle>
          <a:effectLst>
            <a:outerShdw blurRad="38100" dist="38100" dir="4800000" sx="98000" sy="98000" rotWithShape="0">
              <a:srgbClr val="000000">
                <a:alpha val="32000"/>
              </a:srgbClr>
            </a:outerShdw>
          </a:effectLst>
        </a:effectStyle>
        <a:effectStyle>
          <a:effectLst>
            <a:outerShdw blurRad="38100" dist="38100" dir="4800000" sx="96000" sy="96000" rotWithShape="0">
              <a:srgbClr val="000000">
                <a:alpha val="40000"/>
              </a:srgbClr>
            </a:outerShdw>
          </a:effectLst>
          <a:scene3d>
            <a:camera prst="orthographicFront">
              <a:rot lat="0" lon="0" rev="0"/>
            </a:camera>
            <a:lightRig rig="threePt" dir="t">
              <a:rot lat="0" lon="0" rev="3240000"/>
            </a:lightRig>
          </a:scene3d>
          <a:sp3d>
            <a:bevelT w="28575" h="28575"/>
          </a:sp3d>
        </a:effectStyle>
      </a:effectStyleLst>
      <a:bgFillStyleLst>
        <a:solidFill>
          <a:schemeClr val="phClr">
            <a:tint val="93000"/>
          </a:schemeClr>
        </a:solidFill>
        <a:blipFill rotWithShape="1">
          <a:blip xmlns:r="http://schemas.openxmlformats.org/officeDocument/2006/relationships" r:embed="rId1">
            <a:duotone>
              <a:schemeClr val="phClr">
                <a:shade val="80000"/>
                <a:satMod val="140000"/>
                <a:lumMod val="50000"/>
              </a:schemeClr>
              <a:schemeClr val="phClr">
                <a:tint val="95000"/>
                <a:satMod val="180000"/>
                <a:lumMod val="160000"/>
              </a:schemeClr>
            </a:duotone>
          </a:blip>
          <a:stretch/>
        </a:blipFill>
        <a:blipFill rotWithShape="1">
          <a:blip xmlns:r="http://schemas.openxmlformats.org/officeDocument/2006/relationships" r:embed="rId2">
            <a:duotone>
              <a:schemeClr val="phClr">
                <a:tint val="98000"/>
                <a:shade val="90000"/>
                <a:satMod val="120000"/>
                <a:lumMod val="54000"/>
              </a:schemeClr>
              <a:schemeClr val="phClr">
                <a:tint val="80000"/>
                <a:satMod val="160000"/>
                <a:lumMod val="14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Pushpin.thmx</Template>
  <TotalTime>1335</TotalTime>
  <Words>600</Words>
  <Application>Microsoft Macintosh PowerPoint</Application>
  <PresentationFormat>On-screen Show (4:3)</PresentationFormat>
  <Paragraphs>52</Paragraphs>
  <Slides>11</Slides>
  <Notes>2</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Pushpin</vt:lpstr>
      <vt:lpstr>Gilded Age and Progressive Era: Democracy and Authority </vt:lpstr>
      <vt:lpstr>PowerPoint Presentation</vt:lpstr>
      <vt:lpstr>President as Symbolic Office</vt:lpstr>
      <vt:lpstr>American Presidents 1877-1901</vt:lpstr>
      <vt:lpstr>Executive Branch During Gilded Age</vt:lpstr>
      <vt:lpstr>The Public Starts to Question the Spoils System</vt:lpstr>
      <vt:lpstr>Gilded Age 1877-1900</vt:lpstr>
      <vt:lpstr>Progressive Era 1890-1920</vt:lpstr>
      <vt:lpstr>Theodore Roosevelt</vt:lpstr>
      <vt:lpstr>PowerPoint Presentation</vt:lpstr>
      <vt:lpstr>For the People: Democracy</vt:lpstr>
    </vt:vector>
  </TitlesOfParts>
  <Company>WHS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Democracy and Authority </dc:title>
  <dc:creator>Crystal Bartels</dc:creator>
  <cp:lastModifiedBy>Crystal Bartels</cp:lastModifiedBy>
  <cp:revision>10</cp:revision>
  <dcterms:created xsi:type="dcterms:W3CDTF">2014-10-29T16:55:12Z</dcterms:created>
  <dcterms:modified xsi:type="dcterms:W3CDTF">2014-10-30T15:10:19Z</dcterms:modified>
</cp:coreProperties>
</file>